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72" r:id="rId6"/>
    <p:sldId id="259" r:id="rId7"/>
    <p:sldId id="276" r:id="rId8"/>
    <p:sldId id="278" r:id="rId9"/>
    <p:sldId id="277" r:id="rId10"/>
    <p:sldId id="260" r:id="rId11"/>
    <p:sldId id="262" r:id="rId12"/>
    <p:sldId id="273" r:id="rId13"/>
    <p:sldId id="264" r:id="rId14"/>
    <p:sldId id="265" r:id="rId15"/>
    <p:sldId id="266" r:id="rId16"/>
    <p:sldId id="275" r:id="rId17"/>
    <p:sldId id="267" r:id="rId18"/>
    <p:sldId id="269" r:id="rId19"/>
    <p:sldId id="270" r:id="rId20"/>
    <p:sldId id="271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000"/>
                    </a14:imgEffect>
                    <a14:imgEffect>
                      <a14:saturation sat="14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67A08B-3D58-48F0-B638-CF64910E88CA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0CA5AB-B6A3-43A5-A5F3-50A5448A8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3.100\общие докум admin1\Фото природа Бохан\SAM_1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45224"/>
            <a:ext cx="7772400" cy="10801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БОХАН – 2016 год.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6372200" cy="19442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Инвестиционный паспорт </a:t>
            </a:r>
          </a:p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 «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Боханский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Экономический потенциал 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Природно-ресурсный потенциал </a:t>
            </a:r>
            <a:r>
              <a:rPr lang="ru-RU" sz="2000" dirty="0" err="1" smtClean="0"/>
              <a:t>Боханского</a:t>
            </a:r>
            <a:r>
              <a:rPr lang="ru-RU" sz="2000" dirty="0" smtClean="0"/>
              <a:t> района.</a:t>
            </a:r>
            <a:endParaRPr lang="en-US" sz="2000" dirty="0" smtClean="0"/>
          </a:p>
          <a:p>
            <a:pPr marL="137160" indent="0" algn="just">
              <a:buNone/>
            </a:pPr>
            <a:r>
              <a:rPr lang="ru-RU" sz="2000" dirty="0" smtClean="0"/>
              <a:t>   Территория </a:t>
            </a:r>
            <a:r>
              <a:rPr lang="ru-RU" sz="2000" dirty="0"/>
              <a:t>вокруг Байкала – Прибайкалье - считается учеными – колыбелью формирования бурятского народа. Традиционно западная часть этой территории именуется </a:t>
            </a:r>
            <a:r>
              <a:rPr lang="ru-RU" sz="2000" dirty="0" err="1"/>
              <a:t>Предбайкальем</a:t>
            </a:r>
            <a:r>
              <a:rPr lang="ru-RU" sz="2000" dirty="0"/>
              <a:t>, куда входит и наш район, образованный 9 января 1922 года.</a:t>
            </a:r>
          </a:p>
          <a:p>
            <a:pPr marL="137160" indent="0">
              <a:buNone/>
            </a:pPr>
            <a:r>
              <a:rPr lang="ru-RU" sz="2000" dirty="0" smtClean="0"/>
              <a:t>   Природа </a:t>
            </a:r>
            <a:r>
              <a:rPr lang="ru-RU" sz="2000" dirty="0"/>
              <a:t>нашего края прекрасна в любое время года. В лесах водятся такие промысловые звери, как колонок, лиса, заяц, белка, дикая коза, сохатый. Есть и хищные звери: медведь, рысь, волк. Водоемы богаты рыбой, а в лесах и полях много разнообразной </a:t>
            </a:r>
            <a:r>
              <a:rPr lang="ru-RU" sz="2000" dirty="0" smtClean="0"/>
              <a:t>птицы</a:t>
            </a:r>
            <a:r>
              <a:rPr lang="en-US" sz="2000" dirty="0" smtClean="0"/>
              <a:t>.</a:t>
            </a:r>
          </a:p>
          <a:p>
            <a:pPr marL="137160" indent="0">
              <a:buNone/>
            </a:pPr>
            <a:r>
              <a:rPr lang="ru-RU" sz="2000" dirty="0" smtClean="0"/>
              <a:t>   Районным </a:t>
            </a:r>
            <a:r>
              <a:rPr lang="ru-RU" sz="2000" dirty="0"/>
              <a:t>центром </a:t>
            </a:r>
            <a:r>
              <a:rPr lang="ru-RU" sz="2000" dirty="0" err="1"/>
              <a:t>Боханского</a:t>
            </a:r>
            <a:r>
              <a:rPr lang="ru-RU" sz="2000" dirty="0"/>
              <a:t> района является поселок Бохан, рас-положенный в 100 км от п. Усть-Ордынский и в 128 км от г. Иркутска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137160" indent="0">
              <a:buNone/>
            </a:pPr>
            <a:r>
              <a:rPr lang="ru-RU" sz="2000" dirty="0" smtClean="0"/>
              <a:t>   На </a:t>
            </a:r>
            <a:r>
              <a:rPr lang="ru-RU" sz="2000" dirty="0"/>
              <a:t>юго-западе территория граничит с </a:t>
            </a:r>
            <a:r>
              <a:rPr lang="ru-RU" sz="2000" dirty="0" err="1"/>
              <a:t>Усольским</a:t>
            </a:r>
            <a:r>
              <a:rPr lang="ru-RU" sz="2000" dirty="0"/>
              <a:t>, Черемховским, на севере – с </a:t>
            </a:r>
            <a:r>
              <a:rPr lang="ru-RU" sz="2000" dirty="0" err="1"/>
              <a:t>Осинским</a:t>
            </a:r>
            <a:r>
              <a:rPr lang="ru-RU" sz="2000" dirty="0"/>
              <a:t>, на юго-востоке - </a:t>
            </a:r>
            <a:r>
              <a:rPr lang="ru-RU" sz="2000" dirty="0" err="1"/>
              <a:t>Эхирит-Булагатским</a:t>
            </a:r>
            <a:r>
              <a:rPr lang="ru-RU" sz="2000" dirty="0"/>
              <a:t> и Иркутским районами. Площадь территории  района составляет 3,7 тыс. </a:t>
            </a:r>
            <a:r>
              <a:rPr lang="ru-RU" sz="2000" dirty="0" err="1"/>
              <a:t>кв.км</a:t>
            </a:r>
            <a:r>
              <a:rPr lang="ru-RU" sz="2000" dirty="0" smtClean="0"/>
              <a:t>.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или 16 % процентов территории округа.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60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Ключевые отрасли народного хозяйства и их перспективы.</a:t>
            </a:r>
          </a:p>
          <a:p>
            <a:pPr algn="just">
              <a:buNone/>
            </a:pPr>
            <a:r>
              <a:rPr lang="ru-RU" sz="2000" dirty="0" smtClean="0"/>
              <a:t>Сельскохозяйственная отрасль является основой материального производства, это не только отрасль экономики района, это наш жизненный уклад.</a:t>
            </a:r>
            <a:endParaRPr lang="en-US" sz="2000" dirty="0" smtClean="0"/>
          </a:p>
          <a:p>
            <a:pPr marL="137160" indent="0" algn="just">
              <a:buNone/>
            </a:pPr>
            <a:r>
              <a:rPr lang="ru-RU" sz="2000" dirty="0" smtClean="0"/>
              <a:t>   </a:t>
            </a:r>
            <a:r>
              <a:rPr lang="ru-RU" sz="2000" dirty="0" smtClean="0"/>
              <a:t>В 2016 году производственной деятельностью занимаются следующие виды сельхоз-товаропроизводителей:</a:t>
            </a:r>
          </a:p>
          <a:p>
            <a:pPr marL="137160" indent="0" algn="just">
              <a:buNone/>
            </a:pPr>
            <a:r>
              <a:rPr lang="ru-RU" sz="2000" dirty="0" smtClean="0"/>
              <a:t>  А) Сельскохозяйственные организации – 4;</a:t>
            </a:r>
          </a:p>
          <a:p>
            <a:pPr marL="137160" indent="0" algn="just">
              <a:buNone/>
            </a:pPr>
            <a:r>
              <a:rPr lang="ru-RU" sz="2000" dirty="0" smtClean="0"/>
              <a:t>  Б) Сельскохозяйственные кооперативы – 2;</a:t>
            </a:r>
          </a:p>
          <a:p>
            <a:pPr marL="137160" indent="0" algn="just">
              <a:buNone/>
            </a:pPr>
            <a:r>
              <a:rPr lang="ru-RU" sz="2000" dirty="0" smtClean="0"/>
              <a:t>  В) Крестьянско фермерские хозяйства – 48.</a:t>
            </a:r>
          </a:p>
          <a:p>
            <a:pPr algn="just"/>
            <a:r>
              <a:rPr lang="ru-RU" sz="2000" dirty="0" smtClean="0"/>
              <a:t>1.1. Растениеводство.</a:t>
            </a:r>
          </a:p>
          <a:p>
            <a:pPr marL="137160" indent="0" algn="just">
              <a:buNone/>
            </a:pPr>
            <a:r>
              <a:rPr lang="ru-RU" sz="2000" dirty="0" smtClean="0"/>
              <a:t>  По </a:t>
            </a:r>
            <a:r>
              <a:rPr lang="ru-RU" sz="2000" dirty="0" err="1" smtClean="0"/>
              <a:t>Боханскому</a:t>
            </a:r>
            <a:r>
              <a:rPr lang="ru-RU" sz="2000" dirty="0" smtClean="0"/>
              <a:t> району в обработке находится 51593га – это 55% площади пашни. Посевная площадь составляет 31,9 </a:t>
            </a:r>
            <a:r>
              <a:rPr lang="ru-RU" sz="2000" dirty="0" err="1" smtClean="0"/>
              <a:t>тыс.га</a:t>
            </a:r>
            <a:r>
              <a:rPr lang="ru-RU" sz="2000" dirty="0" smtClean="0"/>
              <a:t>, из них зерновые составляют 20,7 </a:t>
            </a:r>
            <a:r>
              <a:rPr lang="ru-RU" sz="2000" dirty="0" err="1" smtClean="0"/>
              <a:t>тыс.га</a:t>
            </a:r>
            <a:r>
              <a:rPr lang="ru-RU" sz="2000" dirty="0" smtClean="0"/>
              <a:t>.</a:t>
            </a:r>
          </a:p>
          <a:p>
            <a:pPr marL="137160" indent="0" algn="just">
              <a:buNone/>
            </a:pPr>
            <a:r>
              <a:rPr lang="ru-RU" sz="2000" dirty="0" smtClean="0"/>
              <a:t>  Наивысшая урожайность зерновых  в районе составляет 29,5 ц/га  (КФХ </a:t>
            </a:r>
            <a:r>
              <a:rPr lang="ru-RU" sz="2000" dirty="0" err="1" smtClean="0"/>
              <a:t>Гладцунов</a:t>
            </a:r>
            <a:r>
              <a:rPr lang="ru-RU" sz="2000" dirty="0" smtClean="0"/>
              <a:t> С.И.).</a:t>
            </a:r>
          </a:p>
          <a:p>
            <a:pPr marL="137160" indent="0" algn="just">
              <a:buNone/>
            </a:pPr>
            <a:r>
              <a:rPr lang="ru-RU" sz="2000" dirty="0" smtClean="0"/>
              <a:t>  На проходящую зимовку скота 2016-2017 </a:t>
            </a:r>
            <a:r>
              <a:rPr lang="ru-RU" sz="2000" dirty="0" err="1" smtClean="0"/>
              <a:t>г.г</a:t>
            </a:r>
            <a:r>
              <a:rPr lang="ru-RU" sz="2000" dirty="0" smtClean="0"/>
              <a:t>. корма заготовлены в полном объеме на весь КРС, включая ЛПХ, заготовлено 13ц. </a:t>
            </a:r>
            <a:r>
              <a:rPr lang="ru-RU" sz="2000" dirty="0" err="1" smtClean="0"/>
              <a:t>к.ед</a:t>
            </a:r>
            <a:r>
              <a:rPr lang="ru-RU" sz="2000" dirty="0" smtClean="0"/>
              <a:t>., в СХО – 27 ц. </a:t>
            </a:r>
            <a:r>
              <a:rPr lang="ru-RU" sz="2000" dirty="0" err="1" smtClean="0"/>
              <a:t>к.ед</a:t>
            </a:r>
            <a:r>
              <a:rPr lang="ru-RU" sz="2000" dirty="0" smtClean="0"/>
              <a:t>., КФХ – 26 ц. </a:t>
            </a:r>
            <a:r>
              <a:rPr lang="ru-RU" sz="2000" dirty="0" err="1" smtClean="0"/>
              <a:t>к.ед</a:t>
            </a:r>
            <a:r>
              <a:rPr lang="ru-RU" sz="2000" dirty="0" smtClean="0"/>
              <a:t>. на условную голову.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29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1.2. Животноводство</a:t>
            </a:r>
          </a:p>
          <a:p>
            <a:pPr marL="137160" indent="0" algn="just">
              <a:buNone/>
            </a:pPr>
            <a:r>
              <a:rPr lang="ru-RU" sz="2000" dirty="0" smtClean="0"/>
              <a:t>  На 01.10.2016 г. поголовье КРС в целом по району составило: </a:t>
            </a:r>
          </a:p>
          <a:p>
            <a:pPr marL="137160" indent="0" algn="just">
              <a:buNone/>
            </a:pPr>
            <a:r>
              <a:rPr lang="ru-RU" sz="2000" dirty="0" smtClean="0"/>
              <a:t>13398 гол,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коров 6483 гол.</a:t>
            </a:r>
          </a:p>
          <a:p>
            <a:pPr marL="137160" indent="0" algn="just">
              <a:buNone/>
            </a:pPr>
            <a:r>
              <a:rPr lang="ru-RU" sz="2000" dirty="0" smtClean="0"/>
              <a:t>  Производство мяса на убой составило 265,5т., что выше показателей прошлого года на 7,3%. Среднесуточный привес КРС составил 500 г.</a:t>
            </a:r>
          </a:p>
          <a:p>
            <a:pPr marL="137160" indent="0" algn="just">
              <a:buNone/>
            </a:pPr>
            <a:r>
              <a:rPr lang="ru-RU" sz="2000" dirty="0" smtClean="0"/>
              <a:t>  Устойчиво работает СПС СПК «</a:t>
            </a:r>
            <a:r>
              <a:rPr lang="ru-RU" sz="2000" dirty="0" err="1" smtClean="0"/>
              <a:t>Боханское</a:t>
            </a:r>
            <a:r>
              <a:rPr lang="ru-RU" sz="2000" dirty="0" smtClean="0"/>
              <a:t> молоко». Закуплено  молока в частном секторе 1972 тонны. Сдатчиками молока являются 694 ЛПХ и 9 КФХ, практически из каждого населенного пункта района. Выплачено сдатчикам за принятое молоко – 31,08 млн.руб.</a:t>
            </a:r>
          </a:p>
          <a:p>
            <a:pPr marL="137160" indent="0" algn="just">
              <a:buNone/>
            </a:pPr>
            <a:r>
              <a:rPr lang="ru-RU" sz="2000" dirty="0" smtClean="0"/>
              <a:t>  Развитие животноводства в основном  предусматривается за счет реализации </a:t>
            </a:r>
            <a:r>
              <a:rPr lang="ru-RU" sz="2000" dirty="0" err="1" smtClean="0"/>
              <a:t>грантовой</a:t>
            </a:r>
            <a:r>
              <a:rPr lang="ru-RU" sz="2000" dirty="0" smtClean="0"/>
              <a:t> поддержки областной программы «Семейная животноводческая ферма». Планируется приобретение племенного молодняка высокопродуктивных пород как в молочном, так и в мясном направлении.</a:t>
            </a:r>
          </a:p>
          <a:p>
            <a:pPr marL="137160" indent="0" algn="just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47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Демографические ресурсы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Основные </a:t>
            </a:r>
            <a:r>
              <a:rPr lang="ru-RU" sz="2000" dirty="0"/>
              <a:t>демографические тенденции в МО «</a:t>
            </a:r>
            <a:r>
              <a:rPr lang="ru-RU" sz="2000" dirty="0" err="1"/>
              <a:t>Боханский</a:t>
            </a:r>
            <a:r>
              <a:rPr lang="ru-RU" sz="2000" dirty="0"/>
              <a:t> район»: рост рождаемости, снижение смертности и миграционная убыль населения.</a:t>
            </a:r>
          </a:p>
          <a:p>
            <a:pPr algn="just"/>
            <a:r>
              <a:rPr lang="ru-RU" sz="2000" dirty="0"/>
              <a:t>     На 01.01.2016г. численность населения </a:t>
            </a:r>
            <a:r>
              <a:rPr lang="ru-RU" sz="2000" dirty="0" err="1"/>
              <a:t>Боханского</a:t>
            </a:r>
            <a:r>
              <a:rPr lang="ru-RU" sz="2000" dirty="0"/>
              <a:t> района составляет 24975 человек в сравнении с 2012 г. составляет 99% (25231 чел.). Снижение численности населения района за 4 года составило 1%. Уровень рождаемости в 2015 году на территории района родилось 402 ребенка, из них 188 девочек и 214 мальчиков. Коэффициент естественного прироста на 1000 человек населения в 2015 году составил 8,9 человек (в 2014 году – 5,9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/>
              <a:t>Уровень безработицы по </a:t>
            </a:r>
            <a:r>
              <a:rPr lang="ru-RU" sz="2000" dirty="0" err="1"/>
              <a:t>Боханскому</a:t>
            </a:r>
            <a:r>
              <a:rPr lang="ru-RU" sz="2000" dirty="0"/>
              <a:t> району на 01.01.2016 г. составил 1,4%. В ОГКУ ЦЗН </a:t>
            </a:r>
            <a:r>
              <a:rPr lang="ru-RU" sz="2000" dirty="0" err="1"/>
              <a:t>Боханского</a:t>
            </a:r>
            <a:r>
              <a:rPr lang="ru-RU" sz="2000" dirty="0"/>
              <a:t> района на 01.01.2016г. состоит на учете 203 безработных гражданина (женщины 100 чел., граждане в возрасте 16-29 лет – 61 чел.). Трудоустроено в 2015 году 131 незанятых граждан. Направленно на профессиональное обучение 36 человек.</a:t>
            </a:r>
          </a:p>
          <a:p>
            <a:pPr algn="just"/>
            <a:r>
              <a:rPr lang="ru-RU" sz="2000" dirty="0" smtClean="0"/>
              <a:t>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73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avel-Econom\Рабочий стол\День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6984776" cy="32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Деятельность финансово-кредитных учреждений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на территории МО «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Боханский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район» представлена следующими организациями: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1. Иркутское отделение №8586/0157 ОАО «Сбербанк России»;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2. Банк «Пойдём», Бюро финансовых решений «Пойдём» Кредиты, Вклады, Переводы, Финансовые решения;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3. ООО ИКБ «СОВКОМБАНК»  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90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Инвестиции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Объем инвестиций  в экономику района за 9 месяцев  2016 года    составил   60,3 млн. рублей. Источниками инвестиций  являются  собственные средства граждан,  бюджетные средства, средства предприятий и кредиты банков. Введены в эксплуатацию:</a:t>
            </a:r>
          </a:p>
          <a:p>
            <a:pPr marL="137160" indent="0">
              <a:buNone/>
            </a:pPr>
            <a:r>
              <a:rPr lang="ru-RU" sz="2000" dirty="0" smtClean="0"/>
              <a:t>         - 12 жилых дома, общей площадью 1736,3  кв. м,   дома построены на собственные средства индивидуальных застройщиков; 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-12 жилых домов по программе "Устойчивое развитие сельских территорий" площадью 1353,8 кв.м.;</a:t>
            </a:r>
          </a:p>
          <a:p>
            <a:pPr marL="137160" indent="0">
              <a:buNone/>
            </a:pPr>
            <a:r>
              <a:rPr lang="ru-RU" sz="2000" dirty="0" smtClean="0"/>
              <a:t>         -5  магазинов  площадью 600,3кв. м.;  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- здание склада в МО "Тараса" площадью 2987,8 кв. м.;</a:t>
            </a:r>
          </a:p>
          <a:p>
            <a:pPr marL="137160" indent="0">
              <a:buNone/>
            </a:pPr>
            <a:r>
              <a:rPr lang="ru-RU" sz="2000" dirty="0" smtClean="0"/>
              <a:t>         - здание автосервиса в  МО "Тараса" площадью 520,2 кв.м.</a:t>
            </a:r>
          </a:p>
          <a:p>
            <a:pPr marL="137160" indent="0">
              <a:buNone/>
            </a:pPr>
            <a:r>
              <a:rPr lang="ru-RU" sz="2000" dirty="0" smtClean="0"/>
              <a:t>  Продолжается </a:t>
            </a:r>
            <a:r>
              <a:rPr lang="ru-RU" sz="2000" dirty="0"/>
              <a:t>строительство центральной районной больницы на 200 посещений в день. Планируемый ввод объекта в </a:t>
            </a:r>
            <a:r>
              <a:rPr lang="ru-RU" sz="2000" dirty="0" smtClean="0"/>
              <a:t>2017 </a:t>
            </a:r>
            <a:r>
              <a:rPr lang="ru-RU" sz="2000" dirty="0"/>
              <a:t>году.</a:t>
            </a:r>
          </a:p>
          <a:p>
            <a:pPr marL="13716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44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r>
              <a:rPr lang="ru-RU" sz="2000" dirty="0"/>
              <a:t>Сельское </a:t>
            </a:r>
            <a:r>
              <a:rPr lang="ru-RU" sz="2000" dirty="0" smtClean="0"/>
              <a:t>хозяйство.</a:t>
            </a:r>
            <a:endParaRPr lang="ru-RU" sz="2000" dirty="0"/>
          </a:p>
          <a:p>
            <a:pPr marL="137160" indent="0">
              <a:buNone/>
            </a:pPr>
            <a:r>
              <a:rPr lang="ru-RU" sz="2000" dirty="0" smtClean="0"/>
              <a:t>   В </a:t>
            </a:r>
            <a:r>
              <a:rPr lang="ru-RU" sz="2000" dirty="0"/>
              <a:t>2016 году 2 КФХ прошли конкурный отбор по программе «Начинающий фермер»: 1. Хасанова А.В., 2. </a:t>
            </a:r>
            <a:r>
              <a:rPr lang="ru-RU" sz="2000" dirty="0" err="1"/>
              <a:t>Клементьев</a:t>
            </a:r>
            <a:r>
              <a:rPr lang="ru-RU" sz="2000" dirty="0"/>
              <a:t> С.А. им оказана государственная поддержка на развитие бизнеса в размере 1,5 </a:t>
            </a:r>
            <a:r>
              <a:rPr lang="ru-RU" sz="2000" dirty="0" err="1"/>
              <a:t>млн.руб</a:t>
            </a:r>
            <a:r>
              <a:rPr lang="ru-RU" sz="2000" dirty="0"/>
              <a:t>. каждому.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программе «Семейная животноводческая ферма» конкурсный отбор прошли: 1. Пашков Д.А., 2. Григорьев И.А., 3. </a:t>
            </a:r>
            <a:r>
              <a:rPr lang="ru-RU" sz="2000" dirty="0" err="1"/>
              <a:t>Имихеев</a:t>
            </a:r>
            <a:r>
              <a:rPr lang="ru-RU" sz="2000" dirty="0"/>
              <a:t> И.Г. </a:t>
            </a:r>
          </a:p>
          <a:p>
            <a:pPr marL="137160" indent="0">
              <a:buNone/>
            </a:pPr>
            <a:r>
              <a:rPr lang="ru-RU" sz="2000" dirty="0" smtClean="0"/>
              <a:t>   Пашков </a:t>
            </a:r>
            <a:r>
              <a:rPr lang="ru-RU" sz="2000" dirty="0"/>
              <a:t>Д.А. и Григорьев И.А. занимаются производством молока, а </a:t>
            </a:r>
            <a:r>
              <a:rPr lang="ru-RU" sz="2000" dirty="0" err="1"/>
              <a:t>Имихеев</a:t>
            </a:r>
            <a:r>
              <a:rPr lang="ru-RU" sz="2000" dirty="0"/>
              <a:t> И.Г. производством мяса. Государственная поддержка </a:t>
            </a:r>
            <a:r>
              <a:rPr lang="ru-RU" sz="2000" dirty="0" smtClean="0"/>
              <a:t>оказана в сумме 98,5 </a:t>
            </a:r>
            <a:r>
              <a:rPr lang="ru-RU" sz="2000" dirty="0"/>
              <a:t>млн.руб.</a:t>
            </a:r>
          </a:p>
          <a:p>
            <a:pPr marL="137160" indent="0">
              <a:buNone/>
            </a:pPr>
            <a:r>
              <a:rPr lang="ru-RU" sz="2000" dirty="0" smtClean="0"/>
              <a:t>   Успешно </a:t>
            </a:r>
            <a:r>
              <a:rPr lang="ru-RU" sz="2000" dirty="0"/>
              <a:t>реализует проект  «Семейная животноводческая ферма»  КФХ </a:t>
            </a:r>
            <a:r>
              <a:rPr lang="ru-RU" sz="2000" dirty="0" err="1"/>
              <a:t>Беляевский</a:t>
            </a:r>
            <a:r>
              <a:rPr lang="ru-RU" sz="2000" dirty="0"/>
              <a:t> М.В. начатый в 2014 году. </a:t>
            </a:r>
          </a:p>
          <a:p>
            <a:pPr marL="137160" indent="0">
              <a:buNone/>
            </a:pPr>
            <a:r>
              <a:rPr lang="ru-RU" sz="2000" dirty="0" smtClean="0"/>
              <a:t>   За </a:t>
            </a:r>
            <a:r>
              <a:rPr lang="ru-RU" sz="2000" dirty="0"/>
              <a:t>годы реализации программы «Поддержка начинающих фермеров» прошли конкурсный отбор и получили гранты на развитие своего производства 18 КФХ района.   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63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Инвестиционные проекты реализуемые на территории МО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Боханский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район»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1</a:t>
            </a:r>
            <a:r>
              <a:rPr lang="ru-RU" sz="2000" dirty="0" smtClean="0"/>
              <a:t>. ИП </a:t>
            </a:r>
            <a:r>
              <a:rPr lang="ru-RU" sz="2000" dirty="0"/>
              <a:t>Глава КФХ Баранникова С.Е</a:t>
            </a:r>
            <a:r>
              <a:rPr lang="ru-RU" sz="2000" dirty="0" smtClean="0"/>
              <a:t>. </a:t>
            </a:r>
          </a:p>
          <a:p>
            <a:pPr marL="137160" indent="0">
              <a:buNone/>
            </a:pPr>
            <a:r>
              <a:rPr lang="ru-RU" sz="2000" dirty="0" smtClean="0"/>
              <a:t>Расширение </a:t>
            </a:r>
            <a:r>
              <a:rPr lang="ru-RU" sz="2000" dirty="0"/>
              <a:t>и модернизация производственной базы, увеличение объемов реализации производимой и реализуемой продукции.</a:t>
            </a:r>
          </a:p>
          <a:p>
            <a:pPr marL="137160" indent="0">
              <a:buNone/>
            </a:pPr>
            <a:r>
              <a:rPr lang="ru-RU" sz="2000" dirty="0" smtClean="0"/>
              <a:t>Мощность: производство </a:t>
            </a:r>
            <a:r>
              <a:rPr lang="ru-RU" sz="2000" dirty="0"/>
              <a:t>мяса в живом весе – 8т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 </a:t>
            </a:r>
            <a:r>
              <a:rPr lang="ru-RU" sz="2000" dirty="0"/>
              <a:t>ИП Глава КФХ </a:t>
            </a:r>
            <a:r>
              <a:rPr lang="ru-RU" sz="2000" dirty="0" err="1"/>
              <a:t>Имихеев</a:t>
            </a:r>
            <a:r>
              <a:rPr lang="ru-RU" sz="2000" dirty="0"/>
              <a:t> И.Г</a:t>
            </a:r>
            <a:r>
              <a:rPr lang="ru-RU" sz="2000" dirty="0" smtClean="0"/>
              <a:t>. </a:t>
            </a:r>
          </a:p>
          <a:p>
            <a:pPr marL="137160" indent="0">
              <a:buNone/>
            </a:pPr>
            <a:r>
              <a:rPr lang="ru-RU" sz="2000" dirty="0" smtClean="0"/>
              <a:t>Разведение </a:t>
            </a:r>
            <a:r>
              <a:rPr lang="ru-RU" sz="2000" dirty="0"/>
              <a:t>КРС калмыцкой породы.</a:t>
            </a:r>
          </a:p>
          <a:p>
            <a:pPr marL="137160" indent="0">
              <a:buNone/>
            </a:pPr>
            <a:r>
              <a:rPr lang="ru-RU" sz="2000" dirty="0" smtClean="0"/>
              <a:t>Мощность: производство </a:t>
            </a:r>
            <a:r>
              <a:rPr lang="ru-RU" sz="2000" dirty="0"/>
              <a:t>мяса в живом весе – 130т.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3. </a:t>
            </a:r>
            <a:r>
              <a:rPr lang="ru-RU" sz="2000" dirty="0"/>
              <a:t>ИП Глава КФХ </a:t>
            </a:r>
            <a:r>
              <a:rPr lang="ru-RU" sz="2000" dirty="0" err="1"/>
              <a:t>Барлуков</a:t>
            </a:r>
            <a:r>
              <a:rPr lang="ru-RU" sz="2000" dirty="0"/>
              <a:t> В.Ф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Расширение и модернизация производственной базы, увеличение объемов реализации производимой и реализуемой продукции.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мяса в живом весе – 15т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4. </a:t>
            </a:r>
            <a:r>
              <a:rPr lang="ru-RU" sz="2000" dirty="0"/>
              <a:t>ИП Глава КФХ </a:t>
            </a:r>
            <a:r>
              <a:rPr lang="ru-RU" sz="2000" dirty="0" err="1"/>
              <a:t>Михаханов</a:t>
            </a:r>
            <a:r>
              <a:rPr lang="ru-RU" sz="2000" dirty="0"/>
              <a:t> В.Б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Расширение и модернизация производственной базы, увеличение объемов реализации производимой и реализуемой продукции.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мяса КРС в живом весе-18,6т.</a:t>
            </a:r>
          </a:p>
        </p:txBody>
      </p:sp>
    </p:spTree>
    <p:extLst>
      <p:ext uri="{BB962C8B-B14F-4D97-AF65-F5344CB8AC3E}">
        <p14:creationId xmlns:p14="http://schemas.microsoft.com/office/powerpoint/2010/main" val="38732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5. </a:t>
            </a:r>
            <a:r>
              <a:rPr lang="ru-RU" sz="2000" dirty="0"/>
              <a:t>ИП Глава КФХ </a:t>
            </a:r>
            <a:r>
              <a:rPr lang="ru-RU" sz="2000" dirty="0" err="1"/>
              <a:t>Бодонов</a:t>
            </a:r>
            <a:r>
              <a:rPr lang="ru-RU" sz="2000" dirty="0"/>
              <a:t> А.Г</a:t>
            </a:r>
            <a:r>
              <a:rPr lang="ru-RU" sz="2000" dirty="0" smtClean="0"/>
              <a:t>. </a:t>
            </a:r>
          </a:p>
          <a:p>
            <a:pPr marL="137160" indent="0">
              <a:buNone/>
            </a:pPr>
            <a:r>
              <a:rPr lang="ru-RU" sz="2000" dirty="0"/>
              <a:t>Расширение и модернизация производственной базы и </a:t>
            </a:r>
            <a:r>
              <a:rPr lang="ru-RU" sz="2000" dirty="0" smtClean="0"/>
              <a:t>увеличение </a:t>
            </a:r>
            <a:r>
              <a:rPr lang="ru-RU" sz="2000" dirty="0"/>
              <a:t>объема реализации мяса».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Мощность</a:t>
            </a:r>
            <a:r>
              <a:rPr lang="ru-RU" sz="2000" dirty="0"/>
              <a:t>: производство мяса КРС в живом весе-6т.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6.</a:t>
            </a:r>
            <a:r>
              <a:rPr lang="ru-RU" sz="2000" dirty="0"/>
              <a:t> ИП Глава КФХ </a:t>
            </a:r>
            <a:r>
              <a:rPr lang="ru-RU" sz="2000" dirty="0" err="1"/>
              <a:t>Бажеева</a:t>
            </a:r>
            <a:r>
              <a:rPr lang="ru-RU" sz="2000" dirty="0"/>
              <a:t> О.А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Расширение, модернизации производственной базы, увеличению объемов производимой и реализуемой сельскохозяйственной продукции».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молока-162т., мяса в живом весе-32,2т.</a:t>
            </a:r>
          </a:p>
          <a:p>
            <a:r>
              <a:rPr lang="ru-RU" sz="2000" dirty="0" smtClean="0"/>
              <a:t>7. </a:t>
            </a:r>
            <a:r>
              <a:rPr lang="ru-RU" sz="2000" dirty="0"/>
              <a:t>ИП Глава КФХ Хасанова А.В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Расширение, модернизации производственной базы, увеличению объемов производимой и реализуемой сельскохозяйственной продукции».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мяса КРС в живом весе-13,1 т</a:t>
            </a:r>
            <a:r>
              <a:rPr lang="ru-RU" sz="2000" dirty="0" smtClean="0"/>
              <a:t>., молока-112,3т.</a:t>
            </a:r>
          </a:p>
          <a:p>
            <a:r>
              <a:rPr lang="ru-RU" sz="2000" dirty="0" smtClean="0"/>
              <a:t>8. </a:t>
            </a:r>
            <a:r>
              <a:rPr lang="ru-RU" sz="2000" dirty="0"/>
              <a:t>ООО «</a:t>
            </a:r>
            <a:r>
              <a:rPr lang="ru-RU" sz="2000" dirty="0" err="1"/>
              <a:t>им.П.С.Балтахинова</a:t>
            </a:r>
            <a:r>
              <a:rPr lang="ru-RU" sz="2000" dirty="0" smtClean="0"/>
              <a:t>»</a:t>
            </a:r>
          </a:p>
          <a:p>
            <a:pPr marL="137160" indent="0">
              <a:buNone/>
            </a:pPr>
            <a:r>
              <a:rPr lang="ru-RU" sz="2000" dirty="0"/>
              <a:t>Реконструкция силосных ям.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зерна – 3500т, рапса – 270т.</a:t>
            </a:r>
          </a:p>
        </p:txBody>
      </p:sp>
    </p:spTree>
    <p:extLst>
      <p:ext uri="{BB962C8B-B14F-4D97-AF65-F5344CB8AC3E}">
        <p14:creationId xmlns:p14="http://schemas.microsoft.com/office/powerpoint/2010/main" val="22953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9. </a:t>
            </a:r>
            <a:r>
              <a:rPr lang="ru-RU" sz="2000" dirty="0"/>
              <a:t>ИП Глава КФХ Хомякова С.Н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По развитию производственной базы и увеличению объема реализуемой продукции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137160" indent="0">
              <a:buNone/>
            </a:pPr>
            <a:r>
              <a:rPr lang="ru-RU" sz="2000" dirty="0"/>
              <a:t>Производство молока – 61т</a:t>
            </a:r>
            <a:r>
              <a:rPr lang="ru-RU" sz="2000" dirty="0" smtClean="0"/>
              <a:t>., мяса </a:t>
            </a:r>
            <a:r>
              <a:rPr lang="ru-RU" sz="2000" dirty="0"/>
              <a:t>КРС в живом весе– 4,96т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10. </a:t>
            </a:r>
            <a:r>
              <a:rPr lang="ru-RU" sz="2000" dirty="0"/>
              <a:t>ИП Глава КФХ </a:t>
            </a:r>
            <a:r>
              <a:rPr lang="ru-RU" sz="2000" dirty="0" err="1"/>
              <a:t>Беляевский</a:t>
            </a:r>
            <a:r>
              <a:rPr lang="ru-RU" sz="2000" dirty="0"/>
              <a:t> М.В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Строительство семейной животноводческой фермы молочного </a:t>
            </a:r>
            <a:r>
              <a:rPr lang="ru-RU" sz="2000" dirty="0" smtClean="0"/>
              <a:t>направления. Производство </a:t>
            </a:r>
            <a:r>
              <a:rPr lang="ru-RU" sz="2000" dirty="0"/>
              <a:t>молока-270т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11. </a:t>
            </a:r>
            <a:r>
              <a:rPr lang="ru-RU" sz="2000" dirty="0"/>
              <a:t>ИП Глава КФХ Садыков </a:t>
            </a:r>
            <a:r>
              <a:rPr lang="ru-RU" sz="2000" dirty="0" smtClean="0"/>
              <a:t>А.Д.</a:t>
            </a:r>
          </a:p>
          <a:p>
            <a:pPr marL="137160" indent="0">
              <a:buNone/>
            </a:pPr>
            <a:r>
              <a:rPr lang="ru-RU" sz="2000" dirty="0"/>
              <a:t>Развитие мясо – молочного направления отрасли животноводства. </a:t>
            </a:r>
            <a:r>
              <a:rPr lang="ru-RU" sz="2000" dirty="0" smtClean="0"/>
              <a:t>Мощность: Производство </a:t>
            </a:r>
            <a:r>
              <a:rPr lang="ru-RU" sz="2000" dirty="0"/>
              <a:t>молока – 45,5т</a:t>
            </a:r>
            <a:r>
              <a:rPr lang="ru-RU" sz="2000" dirty="0" smtClean="0"/>
              <a:t>., мяса </a:t>
            </a:r>
            <a:r>
              <a:rPr lang="ru-RU" sz="2000" dirty="0"/>
              <a:t>КРС в живом </a:t>
            </a:r>
            <a:r>
              <a:rPr lang="ru-RU" sz="2000" dirty="0" smtClean="0"/>
              <a:t>весе-2,1т.</a:t>
            </a:r>
          </a:p>
          <a:p>
            <a:r>
              <a:rPr lang="ru-RU" sz="2000" dirty="0" smtClean="0"/>
              <a:t>12. </a:t>
            </a:r>
            <a:r>
              <a:rPr lang="ru-RU" sz="2000" dirty="0"/>
              <a:t>ИП Глава КФХ Григорьев И.А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Строительство молочной животноводческой фермы.</a:t>
            </a:r>
          </a:p>
          <a:p>
            <a:pPr marL="137160" indent="0">
              <a:buNone/>
            </a:pPr>
            <a:r>
              <a:rPr lang="ru-RU" sz="2000" dirty="0" smtClean="0"/>
              <a:t>Мощность: Производство </a:t>
            </a:r>
            <a:r>
              <a:rPr lang="ru-RU" sz="2000" dirty="0"/>
              <a:t>молока – 310,2т</a:t>
            </a:r>
            <a:r>
              <a:rPr lang="ru-RU" sz="2000" dirty="0" smtClean="0"/>
              <a:t>., мяса </a:t>
            </a:r>
            <a:r>
              <a:rPr lang="ru-RU" sz="2000" dirty="0"/>
              <a:t>КРС в живом весе– 23,2т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13. </a:t>
            </a:r>
            <a:r>
              <a:rPr lang="ru-RU" sz="2000" dirty="0"/>
              <a:t>ИП Глава КФХ Пашков Д.А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 smtClean="0"/>
              <a:t>Реконструкция молочной </a:t>
            </a:r>
            <a:r>
              <a:rPr lang="ru-RU" sz="2000" dirty="0"/>
              <a:t>животноводческой фермы. Мощность: производство молока – 261т, производство мяса в живом весе – 24,6т</a:t>
            </a:r>
          </a:p>
        </p:txBody>
      </p:sp>
    </p:spTree>
    <p:extLst>
      <p:ext uri="{BB962C8B-B14F-4D97-AF65-F5344CB8AC3E}">
        <p14:creationId xmlns:p14="http://schemas.microsoft.com/office/powerpoint/2010/main" val="26018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3" y="3454400"/>
            <a:ext cx="2971800" cy="6946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Мэр МО «</a:t>
            </a:r>
            <a:r>
              <a:rPr lang="ru-RU" sz="1800" dirty="0" err="1" smtClean="0"/>
              <a:t>Боханский</a:t>
            </a:r>
            <a:r>
              <a:rPr lang="ru-RU" sz="1800" dirty="0" smtClean="0"/>
              <a:t> район»</a:t>
            </a:r>
            <a:br>
              <a:rPr lang="ru-RU" sz="1800" dirty="0" smtClean="0"/>
            </a:br>
            <a:r>
              <a:rPr lang="ru-RU" sz="1800" dirty="0" smtClean="0"/>
              <a:t>С.А. </a:t>
            </a:r>
            <a:r>
              <a:rPr lang="ru-RU" sz="1800" dirty="0" err="1" smtClean="0"/>
              <a:t>Серёдкин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</a:t>
            </a:r>
            <a:r>
              <a:rPr lang="en-US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Приглашаем к сотрудничеству 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Боханский</a:t>
            </a:r>
            <a:r>
              <a:rPr lang="ru-RU" sz="2000" b="1" dirty="0" smtClean="0">
                <a:solidFill>
                  <a:schemeClr val="bg1"/>
                </a:solidFill>
              </a:rPr>
              <a:t> район на </a:t>
            </a:r>
            <a:r>
              <a:rPr lang="ru-RU" sz="2000" b="1" dirty="0">
                <a:solidFill>
                  <a:schemeClr val="bg1"/>
                </a:solidFill>
              </a:rPr>
              <a:t>основе возложенных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полномочий  </a:t>
            </a:r>
            <a:r>
              <a:rPr lang="ru-RU" sz="2000" b="1" dirty="0">
                <a:solidFill>
                  <a:schemeClr val="bg1"/>
                </a:solidFill>
              </a:rPr>
              <a:t>динамично развивается, решая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</a:rPr>
              <a:t>решая экономические и социальные задачи  в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интересах   </a:t>
            </a:r>
            <a:r>
              <a:rPr lang="ru-RU" sz="2000" b="1" dirty="0">
                <a:solidFill>
                  <a:schemeClr val="bg1"/>
                </a:solidFill>
              </a:rPr>
              <a:t>всего </a:t>
            </a:r>
            <a:r>
              <a:rPr lang="ru-RU" sz="2000" b="1" dirty="0" smtClean="0">
                <a:solidFill>
                  <a:schemeClr val="bg1"/>
                </a:solidFill>
              </a:rPr>
              <a:t>населения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Уважаемые инвесторы, мы надеемся что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представленный  инвестиционный паспорт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позволит </a:t>
            </a:r>
            <a:r>
              <a:rPr lang="ru-RU" sz="2000" b="1" dirty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ам оценить возможности и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перспективы взаимного сотрудничества.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Желаем вам  успехов в бизнесе на нашей </a:t>
            </a:r>
            <a:r>
              <a:rPr lang="ru-RU" sz="2400" b="1" dirty="0" err="1" smtClean="0">
                <a:solidFill>
                  <a:schemeClr val="bg1"/>
                </a:solidFill>
              </a:rPr>
              <a:t>Боханской</a:t>
            </a:r>
            <a:r>
              <a:rPr lang="ru-RU" sz="2400" b="1" dirty="0" smtClean="0">
                <a:solidFill>
                  <a:schemeClr val="bg1"/>
                </a:solidFill>
              </a:rPr>
              <a:t> земле!   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</a:t>
            </a:r>
            <a:endParaRPr lang="ru-RU" sz="2000" dirty="0"/>
          </a:p>
        </p:txBody>
      </p:sp>
      <p:pic>
        <p:nvPicPr>
          <p:cNvPr id="2050" name="Picture 2" descr="Фото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363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14. </a:t>
            </a:r>
            <a:r>
              <a:rPr lang="ru-RU" sz="2000" dirty="0"/>
              <a:t>ИП Глава КФХ </a:t>
            </a:r>
            <a:r>
              <a:rPr lang="ru-RU" sz="2000" dirty="0" err="1"/>
              <a:t>Тронц</a:t>
            </a:r>
            <a:r>
              <a:rPr lang="ru-RU" sz="2000" dirty="0"/>
              <a:t> М.С</a:t>
            </a:r>
            <a:r>
              <a:rPr lang="ru-RU" sz="2000" dirty="0" smtClean="0"/>
              <a:t>. </a:t>
            </a:r>
          </a:p>
          <a:p>
            <a:pPr marL="137160" indent="0">
              <a:buNone/>
            </a:pPr>
            <a:r>
              <a:rPr lang="ru-RU" sz="2000" dirty="0"/>
              <a:t>По развитию производственной базы и увеличению объема реализуемой продукции».</a:t>
            </a:r>
          </a:p>
          <a:p>
            <a:pPr marL="137160" indent="0">
              <a:buNone/>
            </a:pPr>
            <a:r>
              <a:rPr lang="ru-RU" sz="2000" dirty="0"/>
              <a:t>Мощность: производство молока – 29,9т, производство мяса в живом весе – 2,4т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15. </a:t>
            </a:r>
            <a:r>
              <a:rPr lang="ru-RU" sz="2000" dirty="0"/>
              <a:t>ИП Глава КФХ </a:t>
            </a:r>
            <a:r>
              <a:rPr lang="ru-RU" sz="2000" dirty="0" err="1"/>
              <a:t>Артемцев</a:t>
            </a:r>
            <a:r>
              <a:rPr lang="ru-RU" sz="2000" dirty="0"/>
              <a:t> А.А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Реконструкция животноводческой фермы мясного направления». </a:t>
            </a:r>
            <a:r>
              <a:rPr lang="ru-RU" sz="2000" dirty="0" smtClean="0"/>
              <a:t>Мощность: Производство </a:t>
            </a:r>
            <a:r>
              <a:rPr lang="ru-RU" sz="2000" dirty="0"/>
              <a:t>мяса  КРС в живом весе – 4,5 </a:t>
            </a:r>
            <a:r>
              <a:rPr lang="ru-RU" sz="2000" dirty="0" smtClean="0"/>
              <a:t>т.</a:t>
            </a:r>
          </a:p>
          <a:p>
            <a:r>
              <a:rPr lang="ru-RU" sz="2000" dirty="0" smtClean="0"/>
              <a:t>16. </a:t>
            </a:r>
            <a:r>
              <a:rPr lang="ru-RU" sz="2000" dirty="0"/>
              <a:t>СПССПК «</a:t>
            </a:r>
            <a:r>
              <a:rPr lang="ru-RU" sz="2000" dirty="0" err="1"/>
              <a:t>Боханское</a:t>
            </a:r>
            <a:r>
              <a:rPr lang="ru-RU" sz="2000" dirty="0"/>
              <a:t> молоко</a:t>
            </a:r>
            <a:r>
              <a:rPr lang="ru-RU" sz="2000" dirty="0" smtClean="0"/>
              <a:t>».</a:t>
            </a:r>
          </a:p>
          <a:p>
            <a:pPr marL="137160" indent="0">
              <a:buNone/>
            </a:pPr>
            <a:r>
              <a:rPr lang="ru-RU" sz="2000" dirty="0"/>
              <a:t>Закуп молоковозов и хлебопекарного оборудования. Мощность: закуп молока – 1800т.</a:t>
            </a:r>
          </a:p>
          <a:p>
            <a:r>
              <a:rPr lang="ru-RU" sz="2000" dirty="0" smtClean="0"/>
              <a:t>17. </a:t>
            </a:r>
            <a:r>
              <a:rPr lang="ru-RU" sz="2000" dirty="0"/>
              <a:t>ИП Глава КФХ </a:t>
            </a:r>
            <a:r>
              <a:rPr lang="ru-RU" sz="2000" dirty="0" err="1"/>
              <a:t>Клементьев</a:t>
            </a:r>
            <a:r>
              <a:rPr lang="ru-RU" sz="2000" dirty="0"/>
              <a:t> С.А</a:t>
            </a:r>
            <a:r>
              <a:rPr lang="ru-RU" sz="2000" dirty="0" smtClean="0"/>
              <a:t>.</a:t>
            </a:r>
          </a:p>
          <a:p>
            <a:pPr marL="137160" indent="0">
              <a:buNone/>
            </a:pPr>
            <a:r>
              <a:rPr lang="ru-RU" sz="2000" dirty="0"/>
              <a:t>Реконструкция животноводческой фермы». Мощность:</a:t>
            </a:r>
          </a:p>
          <a:p>
            <a:pPr marL="137160" indent="0">
              <a:buNone/>
            </a:pPr>
            <a:r>
              <a:rPr lang="ru-RU" sz="2000" dirty="0"/>
              <a:t>Производство молока-42т., мяса КРС в живом весе-7,3т., баранина-1,2т.</a:t>
            </a:r>
          </a:p>
        </p:txBody>
      </p:sp>
    </p:spTree>
    <p:extLst>
      <p:ext uri="{BB962C8B-B14F-4D97-AF65-F5344CB8AC3E}">
        <p14:creationId xmlns:p14="http://schemas.microsoft.com/office/powerpoint/2010/main" val="2801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Контактные данные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Мэр МО «</a:t>
            </a:r>
            <a:r>
              <a:rPr lang="ru-RU" sz="2800" dirty="0" err="1" smtClean="0"/>
              <a:t>Боханский</a:t>
            </a:r>
            <a:r>
              <a:rPr lang="ru-RU" sz="2800" dirty="0" smtClean="0"/>
              <a:t> район» - С.А. </a:t>
            </a:r>
            <a:r>
              <a:rPr lang="ru-RU" sz="2800" dirty="0" err="1" smtClean="0"/>
              <a:t>Серёдкин</a:t>
            </a:r>
            <a:endParaRPr lang="ru-RU" sz="2800" dirty="0" smtClean="0"/>
          </a:p>
          <a:p>
            <a:pPr marL="13716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тел.: 8(395-38)25-1-72, </a:t>
            </a:r>
            <a:r>
              <a:rPr lang="en-US" sz="2400" dirty="0">
                <a:solidFill>
                  <a:prstClr val="black"/>
                </a:solidFill>
              </a:rPr>
              <a:t>e-mail: bohanmo_odk@irmail.ru.</a:t>
            </a:r>
            <a:endParaRPr lang="ru-RU" sz="2400" dirty="0">
              <a:solidFill>
                <a:prstClr val="black"/>
              </a:solidFill>
            </a:endParaRPr>
          </a:p>
          <a:p>
            <a:r>
              <a:rPr lang="ru-RU" sz="2800" dirty="0" smtClean="0"/>
              <a:t>Первый заместитель мэра – С.М. </a:t>
            </a:r>
            <a:r>
              <a:rPr lang="ru-RU" sz="2800" dirty="0" err="1" smtClean="0"/>
              <a:t>Убугунова</a:t>
            </a:r>
            <a:endParaRPr lang="ru-RU" sz="2800" dirty="0" smtClean="0"/>
          </a:p>
          <a:p>
            <a:pPr marL="137160" indent="0">
              <a:buNone/>
            </a:pPr>
            <a:r>
              <a:rPr lang="ru-RU" sz="2400" dirty="0"/>
              <a:t>т</a:t>
            </a:r>
            <a:r>
              <a:rPr lang="ru-RU" sz="2400" dirty="0" smtClean="0"/>
              <a:t>ел.: 8(395-38)25-1-72, </a:t>
            </a:r>
            <a:r>
              <a:rPr lang="en-US" sz="2400" dirty="0" smtClean="0"/>
              <a:t>e-mail: bohanmo_odk@irmail.ru.</a:t>
            </a:r>
            <a:endParaRPr lang="ru-RU" sz="2400" dirty="0"/>
          </a:p>
          <a:p>
            <a:r>
              <a:rPr lang="ru-RU" sz="2800" dirty="0" smtClean="0"/>
              <a:t>Начальник экономического отдела –                 Л.Н. Петрова, </a:t>
            </a:r>
            <a:r>
              <a:rPr lang="ru-RU" sz="2400" dirty="0" smtClean="0"/>
              <a:t>тел.: 8(395-38)25-7-37, </a:t>
            </a:r>
            <a:r>
              <a:rPr lang="en-US" sz="2400" dirty="0" smtClean="0"/>
              <a:t>e-mail: bohan-econom@mail.ru.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3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Законодательная база регулирующая инвестиционную деятельность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Федеральный закон «Об инвестиционной деятельности в Российской Федерации, осуществляемой в форме капитальных вложений» от 25.02.1999 г. № 39-ФЗ. </a:t>
            </a:r>
          </a:p>
          <a:p>
            <a:pPr marL="457200" indent="-457200">
              <a:buAutoNum type="arabicPeriod" startAt="2"/>
            </a:pPr>
            <a:r>
              <a:rPr lang="ru-RU" sz="2400" dirty="0" smtClean="0"/>
              <a:t>Совет по инвестициям при администрации МО  </a:t>
            </a:r>
          </a:p>
          <a:p>
            <a:pPr marL="0" indent="0">
              <a:buNone/>
            </a:pPr>
            <a:r>
              <a:rPr lang="ru-RU" sz="2400" dirty="0" smtClean="0"/>
              <a:t>      «</a:t>
            </a:r>
            <a:r>
              <a:rPr lang="ru-RU" sz="2400" dirty="0" err="1" smtClean="0"/>
              <a:t>Боханский</a:t>
            </a:r>
            <a:r>
              <a:rPr lang="ru-RU" sz="2400" dirty="0" smtClean="0"/>
              <a:t> район», утвержден постановлением № 230 от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11.03.2013г.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Documents and Settings\Pavel-Econom\Рабочий стол\зак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2592288" cy="24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Реализация муниципальных программ направленных на социально – экономическое развитие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На территории МО «</a:t>
            </a:r>
            <a:r>
              <a:rPr lang="ru-RU" sz="2000" dirty="0" err="1" smtClean="0"/>
              <a:t>Боханский</a:t>
            </a:r>
            <a:r>
              <a:rPr lang="ru-RU" sz="2000" dirty="0" smtClean="0"/>
              <a:t> район» реализуются следующие муниципальные программы:</a:t>
            </a:r>
            <a:endParaRPr lang="en-US" sz="2000" dirty="0" smtClean="0"/>
          </a:p>
          <a:p>
            <a:pPr marL="137160" indent="0">
              <a:buNone/>
            </a:pPr>
            <a:r>
              <a:rPr lang="ru-RU" sz="2000" dirty="0" smtClean="0"/>
              <a:t>  </a:t>
            </a:r>
            <a:r>
              <a:rPr lang="en-US" sz="2000" dirty="0" smtClean="0"/>
              <a:t>1</a:t>
            </a:r>
            <a:r>
              <a:rPr lang="ru-RU" sz="2000" dirty="0" smtClean="0"/>
              <a:t>. Поддержка малого и среднего предпринимательства;</a:t>
            </a:r>
          </a:p>
          <a:p>
            <a:pPr marL="137160" indent="0">
              <a:buNone/>
            </a:pPr>
            <a:r>
              <a:rPr lang="ru-RU" sz="2000" dirty="0" smtClean="0"/>
              <a:t>  2. Развитие дошкольного, общего и дополнительного образования;</a:t>
            </a:r>
          </a:p>
          <a:p>
            <a:pPr marL="137160" indent="0">
              <a:buNone/>
            </a:pPr>
            <a:r>
              <a:rPr lang="ru-RU" sz="2000" dirty="0" smtClean="0"/>
              <a:t>  3. Молодёжная политика;</a:t>
            </a:r>
          </a:p>
          <a:p>
            <a:pPr marL="137160" indent="0">
              <a:buNone/>
            </a:pPr>
            <a:r>
              <a:rPr lang="ru-RU" sz="2000" dirty="0" smtClean="0"/>
              <a:t>  4. Социально-экономическое развитие сферы культуры;</a:t>
            </a:r>
          </a:p>
          <a:p>
            <a:pPr marL="137160" indent="0">
              <a:buNone/>
            </a:pPr>
            <a:r>
              <a:rPr lang="ru-RU" sz="2000" dirty="0" smtClean="0"/>
              <a:t>  5. Физическая культура и спорт;</a:t>
            </a:r>
          </a:p>
          <a:p>
            <a:pPr marL="137160" indent="0">
              <a:buNone/>
            </a:pPr>
            <a:r>
              <a:rPr lang="ru-RU" sz="2000" dirty="0" smtClean="0"/>
              <a:t>  6. Оформление права собственности на муниципальные и </a:t>
            </a:r>
            <a:r>
              <a:rPr lang="ru-RU" sz="2000" dirty="0" err="1" smtClean="0"/>
              <a:t>безхозяйные</a:t>
            </a:r>
            <a:r>
              <a:rPr lang="ru-RU" sz="2000" dirty="0" smtClean="0"/>
              <a:t> объекты недвижимого имущества;</a:t>
            </a:r>
          </a:p>
          <a:p>
            <a:pPr marL="137160" indent="0">
              <a:buNone/>
            </a:pPr>
            <a:r>
              <a:rPr lang="ru-RU" sz="2000" dirty="0" smtClean="0"/>
              <a:t>  7. Комплексное развитие системы жилищно-коммунального хозяйства;</a:t>
            </a:r>
          </a:p>
          <a:p>
            <a:pPr marL="137160" indent="0">
              <a:buNone/>
            </a:pPr>
            <a:r>
              <a:rPr lang="ru-RU" sz="2000" dirty="0" smtClean="0"/>
              <a:t>  8. Доступная среда для инвалидов, инвалидов тружеников тыла, инвалидов ветеранов труда;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3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/>
              <a:t>  9. Профилактика социального сиротства, безнадзорности и правонарушений несовершеннолетних;</a:t>
            </a:r>
          </a:p>
          <a:p>
            <a:pPr marL="137160" indent="0">
              <a:buNone/>
            </a:pPr>
            <a:r>
              <a:rPr lang="ru-RU" sz="2000" dirty="0" smtClean="0"/>
              <a:t>  10. Обеспечение медицинскими кадрами ЛПУ МУЗ «</a:t>
            </a:r>
            <a:r>
              <a:rPr lang="ru-RU" sz="2000" dirty="0" err="1" smtClean="0"/>
              <a:t>Боханская</a:t>
            </a:r>
            <a:r>
              <a:rPr lang="ru-RU" sz="2000" dirty="0" smtClean="0"/>
              <a:t> ЦРБ»;</a:t>
            </a:r>
          </a:p>
          <a:p>
            <a:pPr marL="137160" indent="0">
              <a:buNone/>
            </a:pPr>
            <a:r>
              <a:rPr lang="ru-RU" sz="2000" dirty="0" smtClean="0"/>
              <a:t>  11. Устойчивое развитие сельских территорий;</a:t>
            </a:r>
          </a:p>
          <a:p>
            <a:pPr marL="137160" indent="0">
              <a:buNone/>
            </a:pPr>
            <a:r>
              <a:rPr lang="ru-RU" sz="2000" dirty="0" smtClean="0"/>
              <a:t>  12. Развитие сельского хозяйства;</a:t>
            </a:r>
          </a:p>
          <a:p>
            <a:pPr marL="137160" indent="0">
              <a:buNone/>
            </a:pPr>
            <a:r>
              <a:rPr lang="ru-RU" sz="2000" dirty="0" smtClean="0"/>
              <a:t>  13. Развитие конного спорта;</a:t>
            </a:r>
          </a:p>
          <a:p>
            <a:pPr marL="137160" indent="0">
              <a:buNone/>
            </a:pPr>
            <a:r>
              <a:rPr lang="ru-RU" sz="2000" dirty="0" smtClean="0"/>
              <a:t>  14. Программа улучшения условий и охраны труда;</a:t>
            </a:r>
          </a:p>
          <a:p>
            <a:pPr marL="137160" indent="0">
              <a:buNone/>
            </a:pPr>
            <a:r>
              <a:rPr lang="ru-RU" sz="2000" dirty="0" smtClean="0"/>
              <a:t>  15. Проведение общественно значимых праздничных мероприятий.</a:t>
            </a:r>
            <a:endParaRPr lang="en-US" sz="2000" dirty="0" smtClean="0"/>
          </a:p>
          <a:p>
            <a:pPr marL="137160" indent="0">
              <a:buNone/>
            </a:pPr>
            <a:endParaRPr lang="en-US" sz="2000" dirty="0"/>
          </a:p>
          <a:p>
            <a:pPr marL="137160" indent="0" algn="just">
              <a:buNone/>
            </a:pPr>
            <a:r>
              <a:rPr lang="ru-RU" sz="2000" dirty="0" smtClean="0"/>
              <a:t>   Муниципальные </a:t>
            </a:r>
            <a:r>
              <a:rPr lang="ru-RU" sz="2000" dirty="0"/>
              <a:t>целевые программы МО «</a:t>
            </a:r>
            <a:r>
              <a:rPr lang="ru-RU" sz="2000" dirty="0" err="1"/>
              <a:t>Боханский</a:t>
            </a:r>
            <a:r>
              <a:rPr lang="ru-RU" sz="2000" dirty="0"/>
              <a:t> район» разрабатываются согласно, порядка разработки, реализации и оценки эффективности муниципальных и ведомственных целевых программ муниципального образования «</a:t>
            </a:r>
            <a:r>
              <a:rPr lang="ru-RU" sz="2000" dirty="0" err="1"/>
              <a:t>Боханский</a:t>
            </a:r>
            <a:r>
              <a:rPr lang="ru-RU" sz="2000" dirty="0"/>
              <a:t> район» утвержденного постановлением № 874 от 17.10.2014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0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3. Деятельность основных предприятий района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dirty="0" smtClean="0"/>
              <a:t>1. ООО «</a:t>
            </a:r>
            <a:r>
              <a:rPr lang="ru-RU" sz="2000" b="1" dirty="0" err="1" smtClean="0"/>
              <a:t>Буретское</a:t>
            </a:r>
            <a:r>
              <a:rPr lang="ru-RU" sz="2000" b="1" dirty="0" smtClean="0"/>
              <a:t> ХПП»</a:t>
            </a:r>
            <a:endParaRPr lang="ru-RU" sz="2000" b="1" dirty="0"/>
          </a:p>
          <a:p>
            <a:pPr marL="137160" indent="0" fontAlgn="base">
              <a:buNone/>
            </a:pPr>
            <a:r>
              <a:rPr lang="ru-RU" sz="2400" dirty="0" smtClean="0"/>
              <a:t>    </a:t>
            </a:r>
            <a:r>
              <a:rPr lang="ru-RU" sz="2000" dirty="0" smtClean="0"/>
              <a:t>Компания </a:t>
            </a:r>
            <a:r>
              <a:rPr lang="ru-RU" sz="2000" dirty="0"/>
              <a:t>зарегистрирована 1 марта </a:t>
            </a:r>
            <a:endParaRPr lang="ru-RU" sz="2000" dirty="0" smtClean="0"/>
          </a:p>
          <a:p>
            <a:pPr marL="137160" indent="0" fontAlgn="base">
              <a:buNone/>
            </a:pPr>
            <a:r>
              <a:rPr lang="ru-RU" sz="2000" dirty="0" smtClean="0"/>
              <a:t>1994 года. Полное </a:t>
            </a:r>
            <a:r>
              <a:rPr lang="ru-RU" sz="2000" dirty="0"/>
              <a:t>название: "БУРЕТСКОЕ </a:t>
            </a:r>
            <a:endParaRPr lang="ru-RU" sz="2000" dirty="0" smtClean="0"/>
          </a:p>
          <a:p>
            <a:pPr marL="137160" indent="0" fontAlgn="base">
              <a:buNone/>
            </a:pPr>
            <a:r>
              <a:rPr lang="ru-RU" sz="2000" dirty="0" smtClean="0"/>
              <a:t>ХЛЕБОПРИЕМНОЕ </a:t>
            </a:r>
            <a:r>
              <a:rPr lang="ru-RU" sz="2000" dirty="0"/>
              <a:t>ПРЕДПРИЯТИЕ", </a:t>
            </a:r>
            <a:endParaRPr lang="ru-RU" sz="2000" dirty="0" smtClean="0"/>
          </a:p>
          <a:p>
            <a:pPr marL="137160" indent="0" fontAlgn="base">
              <a:buNone/>
            </a:pPr>
            <a:r>
              <a:rPr lang="ru-RU" sz="2000" dirty="0" smtClean="0"/>
              <a:t> </a:t>
            </a:r>
            <a:r>
              <a:rPr lang="ru-RU" sz="2000" dirty="0"/>
              <a:t>Регион: Иркутская область, </a:t>
            </a:r>
            <a:r>
              <a:rPr lang="ru-RU" sz="2000" dirty="0" err="1"/>
              <a:t>Боханский</a:t>
            </a:r>
            <a:r>
              <a:rPr lang="ru-RU" sz="2000" dirty="0"/>
              <a:t> </a:t>
            </a:r>
            <a:endParaRPr lang="en-US" sz="2000" dirty="0" smtClean="0"/>
          </a:p>
          <a:p>
            <a:pPr marL="137160" indent="0" fontAlgn="base">
              <a:buNone/>
            </a:pPr>
            <a:r>
              <a:rPr lang="ru-RU" sz="2000" dirty="0" smtClean="0"/>
              <a:t>район</a:t>
            </a:r>
            <a:r>
              <a:rPr lang="ru-RU" sz="2000" dirty="0"/>
              <a:t>. Фирма ОАО "БУРЕТСКОЕ ХПП" расположена по адресу: 669342, ИРКУТСКАЯ область, УСТЬ-ОРДЫНСКИЙ БУРЯТСКИЙ АВТОНОМНЫЙ ОКРУГ, БОХАНСКИЙ район, с. БУРЕТЬ, ул. ОВРАЖНАЯ, д. 1</a:t>
            </a:r>
            <a:r>
              <a:rPr lang="ru-RU" sz="2000" dirty="0" smtClean="0"/>
              <a:t>. Предприятие занимается переработкой зерновых культур, производством муки и комбикорма, а также производством хлебобулочных изделий. 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594360" indent="-457200">
              <a:buAutoNum type="arabicPeriod"/>
            </a:pPr>
            <a:endParaRPr lang="ru-RU" sz="2000" dirty="0" smtClean="0"/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0963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7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b="1" dirty="0" smtClean="0"/>
              <a:t>2.    ООО </a:t>
            </a:r>
            <a:r>
              <a:rPr lang="ru-RU" sz="2000" b="1" dirty="0"/>
              <a:t>«СТРОЙСЕРВИС</a:t>
            </a:r>
            <a:r>
              <a:rPr lang="ru-RU" sz="2000" b="1" dirty="0" smtClean="0"/>
              <a:t>»</a:t>
            </a:r>
          </a:p>
          <a:p>
            <a:pPr marL="137160" indent="0" algn="just">
              <a:buNone/>
            </a:pPr>
            <a:r>
              <a:rPr lang="ru-RU" sz="2000" dirty="0" smtClean="0"/>
              <a:t>   Организация </a:t>
            </a:r>
            <a:r>
              <a:rPr lang="ru-RU" sz="2000" dirty="0"/>
              <a:t>зарегистрирована 4 февраля 2003 г. </a:t>
            </a:r>
            <a:r>
              <a:rPr lang="ru-RU" sz="2000" dirty="0" smtClean="0"/>
              <a:t>Генеральный </a:t>
            </a:r>
            <a:r>
              <a:rPr lang="ru-RU" sz="2000" dirty="0"/>
              <a:t>директор организации – </a:t>
            </a:r>
            <a:r>
              <a:rPr lang="ru-RU" sz="2000" dirty="0" err="1"/>
              <a:t>Шеметов</a:t>
            </a:r>
            <a:r>
              <a:rPr lang="ru-RU" sz="2000" dirty="0"/>
              <a:t> Сергей Афанасьевич. Организация ООО "</a:t>
            </a:r>
            <a:r>
              <a:rPr lang="ru-RU" sz="2000" dirty="0" err="1"/>
              <a:t>Стройсервис</a:t>
            </a:r>
            <a:r>
              <a:rPr lang="ru-RU" sz="2000" dirty="0"/>
              <a:t>" находится по юридическому адресу 669310, Иркутская область, </a:t>
            </a:r>
            <a:r>
              <a:rPr lang="ru-RU" sz="2000" dirty="0" err="1"/>
              <a:t>Боханский</a:t>
            </a:r>
            <a:r>
              <a:rPr lang="ru-RU" sz="2000" dirty="0"/>
              <a:t> район, поселок Бохан, улица Калинина, 73. Основным видом деятельности является «Строительство жилых и нежилых зданий». </a:t>
            </a:r>
            <a:r>
              <a:rPr lang="ru-RU" sz="2000" dirty="0" smtClean="0"/>
              <a:t> Данная строительная организация является основным подрядчиком  при строительстве жилых домов в рамках реализуемых программ с учетом бюджетного финансирования. Работает с бюджетными организациями в рамках соглашений по </a:t>
            </a:r>
            <a:r>
              <a:rPr lang="ru-RU" sz="2000" dirty="0" err="1" smtClean="0"/>
              <a:t>частно-муниципальному</a:t>
            </a:r>
            <a:r>
              <a:rPr lang="ru-RU" sz="2000" dirty="0" smtClean="0"/>
              <a:t> партнерству, направленному на социальные районные мероприятия, включающие ремонт  учреждений культуры, образования, подготовку систем отопления к зиме. </a:t>
            </a:r>
          </a:p>
          <a:p>
            <a:pPr marL="594360" indent="-457200">
              <a:buAutoNum type="arabicPeriod"/>
            </a:pPr>
            <a:endParaRPr lang="en-US" sz="2000" dirty="0"/>
          </a:p>
          <a:p>
            <a:pPr marL="594360" indent="-457200">
              <a:buAutoNum type="arabicPeriod"/>
            </a:pPr>
            <a:endParaRPr lang="ru-RU" sz="2000" dirty="0"/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4098" name="Picture 2" descr="D:\Презентация\DSC06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662473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200" b="1" dirty="0"/>
              <a:t>3.    ООО им «П.С. </a:t>
            </a:r>
            <a:r>
              <a:rPr lang="ru-RU" sz="2200" b="1" dirty="0" err="1"/>
              <a:t>Балтахинова</a:t>
            </a:r>
            <a:r>
              <a:rPr lang="ru-RU" sz="2200" b="1" dirty="0"/>
              <a:t>»</a:t>
            </a:r>
          </a:p>
          <a:p>
            <a:pPr marL="137160" indent="0" algn="just">
              <a:buNone/>
            </a:pPr>
            <a:r>
              <a:rPr lang="ru-RU" sz="2200" dirty="0"/>
              <a:t>Организация зарегистрирована 30 июля 2007 г. Является </a:t>
            </a:r>
            <a:r>
              <a:rPr lang="ru-RU" sz="2200" dirty="0" err="1"/>
              <a:t>правоприеемником</a:t>
            </a:r>
            <a:r>
              <a:rPr lang="ru-RU" sz="2200" dirty="0"/>
              <a:t> колхоза им. </a:t>
            </a:r>
            <a:r>
              <a:rPr lang="ru-RU" sz="2200" dirty="0" err="1"/>
              <a:t>П.С.Балтахинова</a:t>
            </a:r>
            <a:r>
              <a:rPr lang="ru-RU" sz="2200" dirty="0"/>
              <a:t>. Генеральный директор организации – </a:t>
            </a:r>
            <a:r>
              <a:rPr lang="ru-RU" sz="2200" dirty="0" err="1"/>
              <a:t>Имеков</a:t>
            </a:r>
            <a:r>
              <a:rPr lang="ru-RU" sz="2200" dirty="0"/>
              <a:t> Виктор Георгиевич. Организация ООО «им. </a:t>
            </a:r>
            <a:r>
              <a:rPr lang="ru-RU" sz="2200" dirty="0" err="1"/>
              <a:t>П.С.Балтахинова</a:t>
            </a:r>
            <a:r>
              <a:rPr lang="ru-RU" sz="2200" dirty="0"/>
              <a:t>" находится по юридическому адресу 669343, Усть-Ордынский Бурятский автономный округ, </a:t>
            </a:r>
            <a:r>
              <a:rPr lang="ru-RU" sz="2200" dirty="0" err="1"/>
              <a:t>Боханский</a:t>
            </a:r>
            <a:r>
              <a:rPr lang="ru-RU" sz="2200" dirty="0"/>
              <a:t> район, село Тараса. Данная организация является градообразующим предприятием МО «Тараса». Основные видом деятельности является «Выращивание однолетних культур», «Молочное животноводство». ООО «им. П.С. </a:t>
            </a:r>
            <a:r>
              <a:rPr lang="ru-RU" sz="2200" dirty="0" err="1"/>
              <a:t>Балтахинова</a:t>
            </a:r>
            <a:r>
              <a:rPr lang="ru-RU" sz="2200" dirty="0"/>
              <a:t>» традиционно является участником региональных конкурсов и выставок.</a:t>
            </a:r>
            <a:endParaRPr lang="en-US" sz="2200" dirty="0"/>
          </a:p>
          <a:p>
            <a:endParaRPr lang="ru-RU" dirty="0"/>
          </a:p>
        </p:txBody>
      </p:sp>
      <p:pic>
        <p:nvPicPr>
          <p:cNvPr id="5122" name="Picture 2" descr="D:\Презентация\DSC0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87583"/>
            <a:ext cx="6480720" cy="21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marL="594360" indent="-457200">
              <a:buAutoNum type="arabicPeriod" startAt="4"/>
            </a:pPr>
            <a:r>
              <a:rPr lang="ru-RU" sz="2000" b="1" dirty="0" smtClean="0"/>
              <a:t>МУП </a:t>
            </a:r>
            <a:r>
              <a:rPr lang="ru-RU" sz="2000" b="1" dirty="0"/>
              <a:t>«</a:t>
            </a:r>
            <a:r>
              <a:rPr lang="ru-RU" sz="2000" b="1" dirty="0" err="1"/>
              <a:t>Боханская</a:t>
            </a:r>
            <a:r>
              <a:rPr lang="ru-RU" sz="2000" b="1" dirty="0"/>
              <a:t> типография</a:t>
            </a:r>
            <a:r>
              <a:rPr lang="ru-RU" sz="2000" b="1" dirty="0" smtClean="0"/>
              <a:t>»</a:t>
            </a:r>
          </a:p>
          <a:p>
            <a:pPr marL="137160" indent="0" algn="just">
              <a:buNone/>
            </a:pPr>
            <a:r>
              <a:rPr lang="ru-RU" sz="2000" dirty="0" smtClean="0"/>
              <a:t>   Организация </a:t>
            </a:r>
            <a:r>
              <a:rPr lang="ru-RU" sz="2000" dirty="0"/>
              <a:t>зарегистрирована 25 декабря 2002 г. </a:t>
            </a:r>
            <a:r>
              <a:rPr lang="ru-RU" sz="2000" dirty="0" smtClean="0"/>
              <a:t>Директор </a:t>
            </a:r>
            <a:r>
              <a:rPr lang="ru-RU" sz="2000" dirty="0"/>
              <a:t>организации – </a:t>
            </a:r>
            <a:r>
              <a:rPr lang="ru-RU" sz="2000" dirty="0" err="1"/>
              <a:t>Танганова</a:t>
            </a:r>
            <a:r>
              <a:rPr lang="ru-RU" sz="2000" dirty="0"/>
              <a:t> Мария Александровна. Организация МУП "</a:t>
            </a:r>
            <a:r>
              <a:rPr lang="ru-RU" sz="2000" dirty="0" err="1"/>
              <a:t>Боханская</a:t>
            </a:r>
            <a:r>
              <a:rPr lang="ru-RU" sz="2000" dirty="0"/>
              <a:t> </a:t>
            </a:r>
            <a:r>
              <a:rPr lang="ru-RU" sz="2000" dirty="0" smtClean="0"/>
              <a:t>типография</a:t>
            </a:r>
            <a:r>
              <a:rPr lang="ru-RU" sz="2000" dirty="0"/>
              <a:t>" находится по юридическому адресу 669310, Иркутская область, </a:t>
            </a:r>
            <a:r>
              <a:rPr lang="ru-RU" sz="2000" dirty="0" err="1"/>
              <a:t>Боханский</a:t>
            </a:r>
            <a:r>
              <a:rPr lang="ru-RU" sz="2000" dirty="0"/>
              <a:t> район, поселок Бохан, Типографский переулок, 1. Основным видом деятельности является «Прочие виды полиграфической деятельности». </a:t>
            </a:r>
            <a:r>
              <a:rPr lang="ru-RU" sz="2000" dirty="0" smtClean="0"/>
              <a:t> Штат типографии составляет 4 человека. Данное предприятие выпускает  различные виды полиграфической продукции. За 9 месяцев 2016 г.  произведено 82 млн. шт. оттисков.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7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2">
      <a:dk1>
        <a:sysClr val="windowText" lastClr="000000"/>
      </a:dk1>
      <a:lt1>
        <a:srgbClr val="1D212D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98ECD0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3715</TotalTime>
  <Words>2115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БОХАН – 2016 год.</vt:lpstr>
      <vt:lpstr>Мэр МО «Боханский район» С.А. Серёдкин</vt:lpstr>
      <vt:lpstr>Законодательная база регулирующая инвестиционную деятельность</vt:lpstr>
      <vt:lpstr>Реализация муниципальных программ направленных на социально – экономическое развитие</vt:lpstr>
      <vt:lpstr>Презентация PowerPoint</vt:lpstr>
      <vt:lpstr>3. Деятельность основных предприятий района</vt:lpstr>
      <vt:lpstr>Презентация PowerPoint</vt:lpstr>
      <vt:lpstr>Презентация PowerPoint</vt:lpstr>
      <vt:lpstr>Презентация PowerPoint</vt:lpstr>
      <vt:lpstr>Экономический потенциал </vt:lpstr>
      <vt:lpstr>Презентация PowerPoint</vt:lpstr>
      <vt:lpstr>Презентация PowerPoint</vt:lpstr>
      <vt:lpstr>Демографические ресурсы</vt:lpstr>
      <vt:lpstr>Деятельность финансово-кредитных учреждений  на территории МО «Боханский район» представлена следующими организациями: 1. Иркутское отделение №8586/0157 ОАО «Сбербанк России»;  2. Банк «Пойдём», Бюро финансовых решений «Пойдём» Кредиты, Вклады, Переводы, Финансовые решения;  3. ООО ИКБ «СОВКОМБАНК»  </vt:lpstr>
      <vt:lpstr>Инвестиции</vt:lpstr>
      <vt:lpstr>Презентация PowerPoint</vt:lpstr>
      <vt:lpstr>Инвестиционные проекты реализуемые на территории МО «Боханский район»</vt:lpstr>
      <vt:lpstr>Презентация PowerPoint</vt:lpstr>
      <vt:lpstr>Презентация PowerPoint</vt:lpstr>
      <vt:lpstr>Презентация PowerPoint</vt:lpstr>
      <vt:lpstr>Контактные данные</vt:lpstr>
    </vt:vector>
  </TitlesOfParts>
  <Company>Econom-P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МО «Боханский район»</dc:title>
  <dc:creator>Pavel</dc:creator>
  <cp:lastModifiedBy>Pavel</cp:lastModifiedBy>
  <cp:revision>69</cp:revision>
  <dcterms:created xsi:type="dcterms:W3CDTF">2016-12-14T07:05:47Z</dcterms:created>
  <dcterms:modified xsi:type="dcterms:W3CDTF">2016-12-27T06:26:57Z</dcterms:modified>
</cp:coreProperties>
</file>